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57" r:id="rId2"/>
    <p:sldId id="267" r:id="rId3"/>
    <p:sldId id="276" r:id="rId4"/>
    <p:sldId id="285" r:id="rId5"/>
    <p:sldId id="261" r:id="rId6"/>
    <p:sldId id="283" r:id="rId7"/>
    <p:sldId id="284" r:id="rId8"/>
    <p:sldId id="292" r:id="rId9"/>
    <p:sldId id="289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8" autoAdjust="0"/>
  </p:normalViewPr>
  <p:slideViewPr>
    <p:cSldViewPr>
      <p:cViewPr varScale="1">
        <p:scale>
          <a:sx n="47" d="100"/>
          <a:sy n="4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Качество</c:v>
                </c:pt>
                <c:pt idx="1">
                  <c:v>Безопасность</c:v>
                </c:pt>
                <c:pt idx="2">
                  <c:v>Охват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0.53623</cdr:x>
      <cdr:y>0.2973</cdr:y>
    </cdr:from>
    <cdr:to>
      <cdr:x>0.73476</cdr:x>
      <cdr:y>0.48649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792088"/>
          <a:ext cx="98640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0.31884</cdr:x>
      <cdr:y>0.64865</cdr:y>
    </cdr:from>
    <cdr:to>
      <cdr:x>0.72464</cdr:x>
      <cdr:y>0.81081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4176" y="1728192"/>
          <a:ext cx="20162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0.27536</cdr:x>
      <cdr:y>0.32432</cdr:y>
    </cdr:from>
    <cdr:to>
      <cdr:x>0.48253</cdr:x>
      <cdr:y>0.46742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8152" y="864096"/>
          <a:ext cx="1029320" cy="381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rPr>
            <a:t>ОХВАТ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haroni" panose="02010803020104030203" pitchFamily="2" charset="-79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1B67E-A5A7-4413-94DF-836B5DDEB34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07F0-84BE-4CE7-B8F5-BBFA15ED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7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ru-RU" dirty="0" smtClean="0"/>
              <a:t>	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C07D9-2439-4996-80E2-A2CC68402BDA}" type="slidenum">
              <a:rPr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07F0-84BE-4CE7-B8F5-BBFA15ED9E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4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FF5A03-18D3-46B7-83D6-967A771E6F2B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5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ru-RU" smtClean="0"/>
              <a:t>В прошлом году отдельным докладом на августовской конференции презентовалась модель методического сопровождения системы дошкольного образования. В основе методического сопровождения  Пермского района положена организация сетевого взаимодействия всех участников образовательного процесса,  которое обеспечивает  создание   многоуровневого единого методического пространства, как открытой развивающей образовательной среды, с помощью которой создаются оптимальные условия на этапе переходного периода для введения ФГОС ДО.</a:t>
            </a:r>
          </a:p>
          <a:p>
            <a:pPr eaLnBrk="1" hangingPunct="1">
              <a:spcBef>
                <a:spcPct val="0"/>
              </a:spcBef>
            </a:pPr>
            <a:r>
              <a:rPr altLang="ru-RU" smtClean="0"/>
              <a:t>Сетевое взаимодействие всех участников образовательного процесса осуществлялось через ряд традиционных и инновационных форм работы,  которые  позволили  педагогам ДОУ не только обобщать свой опыт работы и повышать компетенцию, но и участвовать в инновационной деятельности, находя новые  эффективные формы организации образовательного процесса.</a:t>
            </a:r>
          </a:p>
          <a:p>
            <a:pPr eaLnBrk="1" hangingPunct="1">
              <a:spcBef>
                <a:spcPct val="0"/>
              </a:spcBef>
            </a:pPr>
            <a:r>
              <a:rPr altLang="ru-RU" smtClean="0"/>
              <a:t>	Итогом работы муниципальной модели методического сопровождения стала первая районная конференция по дошкольному образованию, которая состоялась в мае 2014 г. и была посвященна внедрению федерального государственного стандарта дошкольного образования. В конференции принимали участие педагоги дошкольного образования 4 территорий Пермского края: Пермского, Добрянского  районов, г.Лысьва, г. Губаха, ЗАТО Звездный. Конференция прошла с участием представителей ПГГПУ и ИРО ПК. Готовится к выпуску сборник материалов конференции. Планируем это мероприятие перевести в разряд традиционных, ежегодных.</a:t>
            </a:r>
          </a:p>
          <a:p>
            <a:pPr eaLnBrk="1" hangingPunct="1">
              <a:spcBef>
                <a:spcPct val="0"/>
              </a:spcBef>
            </a:pPr>
            <a:r>
              <a:rPr altLang="ru-RU" smtClean="0"/>
              <a:t>	Опыт работы детских садов района востребован и на краевом и федеральном  уровнях. 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32DB0-9820-42F1-834A-2B546BC9A78A}" type="slidenum">
              <a:rPr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5FA52B-F830-4A33-BB31-6FACDB7834C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2687EB-7749-4482-A8E8-6E044FFA57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upload.wikimedia.org/wikipedia/commons/thumb/4/4f/Location_of_Perm_Region_(Perm_Kray).svg/300px-Location_of_Perm_Region_(Perm_Kray)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665"/>
            <a:ext cx="1857417" cy="2258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0983" y="2636912"/>
            <a:ext cx="3456384" cy="266429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оздоровительной кампании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 года</a:t>
            </a:r>
            <a:endParaRPr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53" y="-133467"/>
            <a:ext cx="1045465" cy="143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3433" y="1280591"/>
            <a:ext cx="1789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район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9899"/>
            <a:ext cx="42654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316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3265"/>
            <a:ext cx="5591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4792521"/>
            <a:ext cx="5231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скорой встречи»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41044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организации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2017 года 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для полноценного отдыха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оздоровления, укрепления здоровья, физического, интеллектуального и творческого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7968915"/>
              </p:ext>
            </p:extLst>
          </p:nvPr>
        </p:nvGraphicFramePr>
        <p:xfrm>
          <a:off x="4427984" y="2276872"/>
          <a:ext cx="42849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52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56566"/>
            <a:ext cx="8208912" cy="5268777"/>
          </a:xfrm>
        </p:spPr>
        <p:txBody>
          <a:bodyPr rtlCol="0">
            <a:normAutofit fontScale="25000" lnSpcReduction="20000"/>
          </a:bodyPr>
          <a:lstStyle/>
          <a:p>
            <a:pPr algn="ctr">
              <a:defRPr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от 28.12.2016  №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465-ФЗ</a:t>
            </a:r>
          </a:p>
          <a:p>
            <a:pPr marL="68580" indent="0" algn="ctr">
              <a:buNone/>
              <a:defRPr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отдельные законодательные акты Российской Федерации в части совершенствования государственного регулирования организации отдыха и оздоровления детей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8580" indent="0" algn="ctr">
              <a:buNone/>
              <a:defRPr/>
            </a:pPr>
            <a:endParaRPr lang="ru-RU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полномочия и ответственность федеральных и региональных органов власти и местного самоуправления за отдых детей и их безопасность.</a:t>
            </a:r>
          </a:p>
          <a:p>
            <a:pPr mar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 startAt="2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 поправки во все законопроекты  «Организация  отдыха  детей  и  их   оздоровления,   включая мероприятия  по 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безопасности их жизни и здоровья).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AutoNum type="arabicPeriod" startAt="3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сферы ответственности разных уровней власти и структур.</a:t>
            </a:r>
          </a:p>
          <a:p>
            <a:pPr marL="0" lv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 startAt="4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  работников   организаций   детского отдыха и оздоровления.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 startAt="5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право у родителей - получать  всю  информацию   об    отдыхе  детей и  его  условиях, состоянии их здоровья (в любое время (телефон, Интернет).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 startAt="6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требования к маршрутам передвижения детей, порядку их организации, уведомлению органов государственной власти об их месте, сроках и длительности.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общие требования к организаторам отдыха   и   оздоровления    детей,   в   том    числе требования по обеспечению их безопасности - и антитеррористической внутри детских лагерей и в местах купания.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AutoNum type="arabicPeriod" startAt="8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обязанности организаций отдыха и оздоровления в части создания: безопасных условий пребывания детей, присмотра и ухода за ними, организации питания, перевозок к местам отдыха и обратно. (Содержание детей должно соответствовать санитарным нормам и требованиям антитеррористической защищенности. В организации должна быть охрана или служба безопасности, а в местах купания – спасательные посты. Организации отдыха необходимо при этом иметь санитарно-эпидемиологическое заключение о соответствии ее деятельности обязательным требованиям. </a:t>
            </a:r>
          </a:p>
          <a:p>
            <a:pPr marL="0" lv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AutoNum type="arabicPeriod" startAt="9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закона уже в  новом  году - с 1  июня  2017  года  или  с  момента  начала  летних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 коснется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отдыха и оздоровления детей, где ребята будут заниматься экстремальными видами спорта, приключенческим туризмом и другими видами деятельности, которые могут представлять опасность для жизни и здоровья детей, (У нас это может быть туристическая база «Кама»).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Изменились требования к туристическим компаниям.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6677" y="54868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 РФ по организации отдыха детей 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оздоровления (ОДО)</a:t>
            </a:r>
          </a:p>
        </p:txBody>
      </p:sp>
    </p:spTree>
    <p:extLst>
      <p:ext uri="{BB962C8B-B14F-4D97-AF65-F5344CB8AC3E}">
        <p14:creationId xmlns:p14="http://schemas.microsoft.com/office/powerpoint/2010/main" val="26032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их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 в 2016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17417"/>
              </p:ext>
            </p:extLst>
          </p:nvPr>
        </p:nvGraphicFramePr>
        <p:xfrm>
          <a:off x="611560" y="1772816"/>
          <a:ext cx="7848874" cy="471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608"/>
                <a:gridCol w="1900434"/>
                <a:gridCol w="1765374"/>
                <a:gridCol w="1632229"/>
                <a:gridCol w="1632229"/>
              </a:tblGrid>
              <a:tr h="1231305"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  (руб.)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района  (руб.) 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                (руб.)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всего</a:t>
                      </a:r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2781"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7 227 900,00 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 00 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25 426 600,00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11 416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56434"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17 942 800,00 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7 602 600,00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300 000,00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25 545 400,00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300 000,00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12 586 (план)</a:t>
                      </a: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4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252697" y="2616013"/>
            <a:ext cx="2590800" cy="16002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организованного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отдыха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 и их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409700" y="652463"/>
            <a:ext cx="2057400" cy="1981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Профильные 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смены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ЛДО (14д)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ЗЛОиОД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85205" y="2411905"/>
            <a:ext cx="1905000" cy="1752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ЗЛОиОД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(21д)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ДСОЛ (24д)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626610" y="192088"/>
            <a:ext cx="1974850" cy="1828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ЛДП (21д)/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ЛДО (14д)</a:t>
            </a:r>
          </a:p>
          <a:p>
            <a:pPr algn="ctr">
              <a:lnSpc>
                <a:spcPct val="90000"/>
              </a:lnSpc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598071" y="411084"/>
            <a:ext cx="2087233" cy="2057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ЛДП (5 дней -осень)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489587" y="4712510"/>
            <a:ext cx="1981200" cy="1828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Творческо-деловой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(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детских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детей,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состоящих на учете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КДН и 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(финансирование поселений)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849" name="AutoShape 11"/>
          <p:cNvCxnSpPr>
            <a:cxnSpLocks noChangeShapeType="1"/>
          </p:cNvCxnSpPr>
          <p:nvPr/>
        </p:nvCxnSpPr>
        <p:spPr bwMode="auto">
          <a:xfrm rot="5400000" flipV="1">
            <a:off x="4572000" y="228600"/>
            <a:ext cx="1588" cy="158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AutoShape 26"/>
          <p:cNvSpPr>
            <a:spLocks noChangeArrowheads="1"/>
          </p:cNvSpPr>
          <p:nvPr/>
        </p:nvSpPr>
        <p:spPr bwMode="auto">
          <a:xfrm rot="10800000">
            <a:off x="4864539" y="4164505"/>
            <a:ext cx="609600" cy="656581"/>
          </a:xfrm>
          <a:prstGeom prst="upDownArrow">
            <a:avLst>
              <a:gd name="adj1" fmla="val 50000"/>
              <a:gd name="adj2" fmla="val 2002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851" name="AutoShape 28"/>
          <p:cNvSpPr>
            <a:spLocks noChangeArrowheads="1"/>
          </p:cNvSpPr>
          <p:nvPr/>
        </p:nvSpPr>
        <p:spPr bwMode="auto">
          <a:xfrm>
            <a:off x="4281488" y="2021206"/>
            <a:ext cx="582612" cy="612775"/>
          </a:xfrm>
          <a:prstGeom prst="upDownArrow">
            <a:avLst>
              <a:gd name="adj1" fmla="val 50000"/>
              <a:gd name="adj2" fmla="val 2001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853" name="AutoShape 30"/>
          <p:cNvSpPr>
            <a:spLocks noChangeArrowheads="1"/>
          </p:cNvSpPr>
          <p:nvPr/>
        </p:nvSpPr>
        <p:spPr bwMode="auto">
          <a:xfrm rot="18652669">
            <a:off x="5633286" y="3800372"/>
            <a:ext cx="609600" cy="669925"/>
          </a:xfrm>
          <a:prstGeom prst="upDownArrow">
            <a:avLst>
              <a:gd name="adj1" fmla="val 50000"/>
              <a:gd name="adj2" fmla="val 2197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854" name="AutoShape 31"/>
          <p:cNvSpPr>
            <a:spLocks noChangeArrowheads="1"/>
          </p:cNvSpPr>
          <p:nvPr/>
        </p:nvSpPr>
        <p:spPr bwMode="auto">
          <a:xfrm rot="-2650472">
            <a:off x="3293971" y="2148604"/>
            <a:ext cx="533400" cy="639762"/>
          </a:xfrm>
          <a:prstGeom prst="upDownArrow">
            <a:avLst>
              <a:gd name="adj1" fmla="val 50000"/>
              <a:gd name="adj2" fmla="val 2200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855" name="AutoShape 33"/>
          <p:cNvSpPr>
            <a:spLocks noChangeArrowheads="1"/>
          </p:cNvSpPr>
          <p:nvPr/>
        </p:nvSpPr>
        <p:spPr bwMode="auto">
          <a:xfrm rot="16200000">
            <a:off x="5937431" y="2798621"/>
            <a:ext cx="600075" cy="71399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70675" y="2186694"/>
            <a:ext cx="2133600" cy="18684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(сплавы), передвижные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7" name="AutoShape 31"/>
          <p:cNvSpPr>
            <a:spLocks noChangeArrowheads="1"/>
          </p:cNvSpPr>
          <p:nvPr/>
        </p:nvSpPr>
        <p:spPr bwMode="auto">
          <a:xfrm rot="16547436">
            <a:off x="2621240" y="2749705"/>
            <a:ext cx="533400" cy="742466"/>
          </a:xfrm>
          <a:prstGeom prst="upDownArrow">
            <a:avLst>
              <a:gd name="adj1" fmla="val 50000"/>
              <a:gd name="adj2" fmla="val 2202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17996" y="3894667"/>
            <a:ext cx="2066925" cy="1920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Однодневные (двухдневные) экскурсионные поездки по Пермскому краю</a:t>
            </a:r>
          </a:p>
        </p:txBody>
      </p:sp>
      <p:pic>
        <p:nvPicPr>
          <p:cNvPr id="358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8009">
            <a:off x="5128948" y="2133522"/>
            <a:ext cx="7127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8263"/>
            <a:ext cx="542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6" y="752213"/>
            <a:ext cx="926306" cy="92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60" y="652463"/>
            <a:ext cx="933450" cy="9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782813" y="1495319"/>
            <a:ext cx="196899" cy="18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224635" y="1497141"/>
            <a:ext cx="213765" cy="18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100625" y="4092612"/>
            <a:ext cx="1905000" cy="18748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профильные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«Путь героя7»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ШСП</a:t>
            </a:r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 rot="14192456">
            <a:off x="2985998" y="3895966"/>
            <a:ext cx="533400" cy="742466"/>
          </a:xfrm>
          <a:prstGeom prst="upDownArrow">
            <a:avLst>
              <a:gd name="adj1" fmla="val 50000"/>
              <a:gd name="adj2" fmla="val 2202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2627221" y="4855105"/>
            <a:ext cx="1905000" cy="1752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 rot="1736691">
            <a:off x="3726782" y="4303999"/>
            <a:ext cx="582612" cy="612775"/>
          </a:xfrm>
          <a:prstGeom prst="upDownArrow">
            <a:avLst>
              <a:gd name="adj1" fmla="val 50000"/>
              <a:gd name="adj2" fmla="val 2001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477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 соглашению 2016 года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954630"/>
              </p:ext>
            </p:extLst>
          </p:nvPr>
        </p:nvGraphicFramePr>
        <p:xfrm>
          <a:off x="522492" y="1624299"/>
          <a:ext cx="8208911" cy="500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848"/>
                <a:gridCol w="1642947"/>
                <a:gridCol w="1637116"/>
              </a:tblGrid>
              <a:tr h="580292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2016г.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%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2017г.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</a:tr>
              <a:tr h="5763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различными формами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789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оздоровленных в загородных и санаторно-оздоровительных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лагерях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оздоровленных в ЛДП, ЛДО, походы, сплавы, экспедиции.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4   9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5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программ</a:t>
                      </a: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 лагерей (чел.)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609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2667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оздоровления детей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88,4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88,4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2667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из числа детей СОП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532" y="914027"/>
            <a:ext cx="7488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Расчетное количество детей, подлежащих </a:t>
            </a:r>
            <a:r>
              <a:rPr lang="ru-RU" dirty="0"/>
              <a:t>о</a:t>
            </a:r>
            <a:r>
              <a:rPr lang="ru-RU" dirty="0" smtClean="0"/>
              <a:t>здоровлению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– 13 033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(в 2016 году 12 586 человек)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5" cy="5076565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68348" y="325351"/>
            <a:ext cx="8280116" cy="1238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</a:p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работы лагерей с дневным пребыванием детей,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 досуга и отдыха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77628" y="1844824"/>
            <a:ext cx="8261555" cy="4263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по школе назначить ответственных за подготовку и организацию работы  ЛДП /ЛДО.</a:t>
            </a: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согласовать образовательную программу ЛДП/ЛДО, с учетом методических рекомендаций, темы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в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включая тематические дни.</a:t>
            </a: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Издать приказ об утверждении размера родительского взноса и обеспечить контроль за правильностью его сбора и расходования с приложением о льготной категории детей.</a:t>
            </a: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охватить детей, состоящих на учете в комиссиях по делам несовершеннолетних и защите их прав, охваченных организованными формами отдыха и оздоровления.</a:t>
            </a: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для детей безопасные и комфортные условия пребывания.</a:t>
            </a: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сведения и пакет документов за 2 месяца до открытия ЛДП в Центр гигиены и эпидемиологии.</a:t>
            </a:r>
          </a:p>
          <a:p>
            <a:pPr marL="457200" indent="-457200"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акарицидную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обработку (рекомендательно).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42171"/>
            <a:ext cx="654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2290" y="1556792"/>
            <a:ext cx="6756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требования к срокам подачи сведений  о походах (сплавах)- за 15 дней;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группе обученного инструктора;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распределение сроков походов (сплавов)- без переходов на другой месяц;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своевременную подачу мониторинга и регистра отдыха и оздоровления детей;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разъяснительную работу с родителями о недопустимости приобретения путевок в организации не включенные в официальные реестры и дислокации;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информирование родителей о формах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на отдых и оздоровление детей в 2017 году;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максимальный охват отдыхом, оздоровлением и занятостью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категорийных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47" y="260648"/>
            <a:ext cx="8676457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«Лучший лагерь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пребыванием детей»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1484784"/>
            <a:ext cx="8208913" cy="43204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последующее внедрение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практику наиболее эффективных, соответствующих разновозрастным интересам, запросам и потребностям современных детей, программ в сфере организации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отдыха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занятости, направленных на совершенствование и развитие системы отдыха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их оздоровления,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личности ребенка в каникулярный период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 образования, МКУ «Центр развития образования», ДЮЦ «Импульс», ДЮСШ «Вихрь».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образовательные организации Пермского муниципального района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конкурса: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май-август 2017 г.</a:t>
            </a:r>
          </a:p>
          <a:p>
            <a:pPr marL="0" lv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0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1771</TotalTime>
  <Words>1015</Words>
  <Application>Microsoft Office PowerPoint</Application>
  <PresentationFormat>Экран (4:3)</PresentationFormat>
  <Paragraphs>172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Подготовка к оздоровительной кампании  2017 года</vt:lpstr>
      <vt:lpstr>Презентация PowerPoint</vt:lpstr>
      <vt:lpstr>Презентация PowerPoint</vt:lpstr>
      <vt:lpstr> Финансирование  отдыха детей и их оздоровления  в 2016 году </vt:lpstr>
      <vt:lpstr>Презентация PowerPoint</vt:lpstr>
      <vt:lpstr>Показатели к соглашению 2016 года</vt:lpstr>
      <vt:lpstr>Презентация PowerPoint</vt:lpstr>
      <vt:lpstr>Презентация PowerPoint</vt:lpstr>
      <vt:lpstr>    Смотр-конкурс «Лучший лагерь с дневным                         пребыванием детей»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модель организации оздоровления и отдыха детей в период летней оздоровительной кампании  2015 года</dc:title>
  <dc:creator>Елена Петровна Клементьева</dc:creator>
  <cp:lastModifiedBy>Елена Петровна Клементьева</cp:lastModifiedBy>
  <cp:revision>104</cp:revision>
  <dcterms:created xsi:type="dcterms:W3CDTF">2015-04-13T09:47:22Z</dcterms:created>
  <dcterms:modified xsi:type="dcterms:W3CDTF">2017-02-27T05:06:16Z</dcterms:modified>
</cp:coreProperties>
</file>